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46" autoAdjust="0"/>
  </p:normalViewPr>
  <p:slideViewPr>
    <p:cSldViewPr snapToGrid="0" snapToObjects="1">
      <p:cViewPr varScale="1">
        <p:scale>
          <a:sx n="78" d="100"/>
          <a:sy n="78" d="100"/>
        </p:scale>
        <p:origin x="1512" y="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881DD-24E3-4278-BD0B-679307F7E8BA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B8903-DED2-4D09-B8D3-EA27EE4408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751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B8903-DED2-4D09-B8D3-EA27EE4408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877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E3871-DD73-7F44-8B55-60BF502991BB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9360-DEAB-9347-BBBE-0F96470788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470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E3871-DD73-7F44-8B55-60BF502991BB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9360-DEAB-9347-BBBE-0F96470788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1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E3871-DD73-7F44-8B55-60BF502991BB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9360-DEAB-9347-BBBE-0F96470788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093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E3871-DD73-7F44-8B55-60BF502991BB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9360-DEAB-9347-BBBE-0F96470788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516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E3871-DD73-7F44-8B55-60BF502991BB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9360-DEAB-9347-BBBE-0F96470788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246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E3871-DD73-7F44-8B55-60BF502991BB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9360-DEAB-9347-BBBE-0F96470788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700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E3871-DD73-7F44-8B55-60BF502991BB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9360-DEAB-9347-BBBE-0F96470788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25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E3871-DD73-7F44-8B55-60BF502991BB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9360-DEAB-9347-BBBE-0F96470788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069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E3871-DD73-7F44-8B55-60BF502991BB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9360-DEAB-9347-BBBE-0F96470788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60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E3871-DD73-7F44-8B55-60BF502991BB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9360-DEAB-9347-BBBE-0F96470788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518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E3871-DD73-7F44-8B55-60BF502991BB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89360-DEAB-9347-BBBE-0F96470788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721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E3871-DD73-7F44-8B55-60BF502991BB}" type="datetimeFigureOut">
              <a:rPr lang="en-US" smtClean="0"/>
              <a:pPr/>
              <a:t>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89360-DEAB-9347-BBBE-0F96470788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107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0160" y="173182"/>
            <a:ext cx="5443252" cy="1015663"/>
          </a:xfrm>
          <a:prstGeom prst="rect">
            <a:avLst/>
          </a:prstGeom>
          <a:ln w="76200" cmpd="sng">
            <a:solidFill>
              <a:schemeClr val="tx1"/>
            </a:solidFill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0" rIns="0" rtlCol="0">
            <a:spAutoFit/>
          </a:bodyPr>
          <a:lstStyle/>
          <a:p>
            <a:pPr algn="ctr"/>
            <a:r>
              <a:rPr lang="en-US" sz="3600" dirty="0" smtClean="0">
                <a:latin typeface="Marker Felt"/>
                <a:cs typeface="Marker Felt"/>
              </a:rPr>
              <a:t> </a:t>
            </a:r>
            <a:r>
              <a:rPr lang="en-US" sz="3200" b="1" i="1" dirty="0" smtClean="0">
                <a:latin typeface="Marker Felt"/>
                <a:cs typeface="Marker Felt"/>
              </a:rPr>
              <a:t>What’s New in Grade Two?</a:t>
            </a:r>
          </a:p>
          <a:p>
            <a:pPr algn="ctr"/>
            <a:r>
              <a:rPr lang="en-US" sz="2400" dirty="0" smtClean="0">
                <a:latin typeface="Marker Felt"/>
                <a:cs typeface="Marker Felt"/>
              </a:rPr>
              <a:t>January 11, 2016</a:t>
            </a:r>
            <a:endParaRPr lang="en-US" sz="2400" dirty="0">
              <a:latin typeface="Marker Felt"/>
              <a:cs typeface="Marker Fe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09998" y="1352801"/>
            <a:ext cx="2872153" cy="2123658"/>
          </a:xfrm>
          <a:prstGeom prst="rect">
            <a:avLst/>
          </a:prstGeom>
          <a:noFill/>
          <a:ln w="76200" cmpd="sng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Marker Felt"/>
                <a:cs typeface="Marker Felt"/>
              </a:rPr>
              <a:t>Important Dates:</a:t>
            </a:r>
          </a:p>
          <a:p>
            <a:r>
              <a:rPr lang="en-US" sz="1600" dirty="0" smtClean="0">
                <a:latin typeface="Marker Felt"/>
                <a:cs typeface="Marker Felt"/>
              </a:rPr>
              <a:t>Jan 18 – No School</a:t>
            </a:r>
          </a:p>
          <a:p>
            <a:r>
              <a:rPr lang="en-US" sz="1600" dirty="0" smtClean="0">
                <a:latin typeface="Marker Felt"/>
                <a:cs typeface="Marker Felt"/>
              </a:rPr>
              <a:t>Jan 27- Early Dismissal</a:t>
            </a:r>
          </a:p>
          <a:p>
            <a:r>
              <a:rPr lang="en-US" sz="1600" dirty="0">
                <a:latin typeface="Marker Felt"/>
                <a:cs typeface="Marker Felt"/>
              </a:rPr>
              <a:t> </a:t>
            </a:r>
            <a:r>
              <a:rPr lang="en-US" sz="1600" dirty="0" smtClean="0">
                <a:latin typeface="Marker Felt"/>
                <a:cs typeface="Marker Felt"/>
              </a:rPr>
              <a:t>            Progress Reports</a:t>
            </a:r>
          </a:p>
          <a:p>
            <a:r>
              <a:rPr lang="en-US" sz="1600" dirty="0" smtClean="0">
                <a:latin typeface="Marker Felt"/>
                <a:cs typeface="Marker Felt"/>
              </a:rPr>
              <a:t>Feb 4 – Class and Individual               </a:t>
            </a:r>
          </a:p>
          <a:p>
            <a:r>
              <a:rPr lang="en-US" sz="1600" dirty="0" smtClean="0">
                <a:latin typeface="Marker Felt"/>
                <a:cs typeface="Marker Felt"/>
              </a:rPr>
              <a:t>             Pictures</a:t>
            </a:r>
          </a:p>
          <a:p>
            <a:r>
              <a:rPr lang="en-US" sz="1600" dirty="0" smtClean="0">
                <a:latin typeface="Marker Felt"/>
                <a:cs typeface="Marker Felt"/>
              </a:rPr>
              <a:t>Feb 17- Progress Reports</a:t>
            </a:r>
          </a:p>
          <a:p>
            <a:r>
              <a:rPr lang="en-US" sz="1600" dirty="0" smtClean="0">
                <a:latin typeface="Marker Felt"/>
                <a:cs typeface="Marker Felt"/>
              </a:rPr>
              <a:t>Feb 19 – Lovett Auction</a:t>
            </a:r>
            <a:endParaRPr lang="en-US" sz="1400" dirty="0" smtClean="0">
              <a:latin typeface="Marker Felt"/>
              <a:cs typeface="Marker Fe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09995" y="3650919"/>
            <a:ext cx="2872153" cy="2308324"/>
          </a:xfrm>
          <a:prstGeom prst="rect">
            <a:avLst/>
          </a:prstGeom>
          <a:noFill/>
          <a:ln w="76200" cmpd="sng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Marker Felt"/>
                <a:cs typeface="Marker Felt"/>
              </a:rPr>
              <a:t>This Week in 2</a:t>
            </a:r>
            <a:r>
              <a:rPr lang="en-US" b="1" baseline="30000" dirty="0" smtClean="0">
                <a:latin typeface="Marker Felt"/>
                <a:cs typeface="Marker Felt"/>
              </a:rPr>
              <a:t>nd</a:t>
            </a:r>
            <a:r>
              <a:rPr lang="en-US" b="1" dirty="0" smtClean="0">
                <a:latin typeface="Marker Felt"/>
                <a:cs typeface="Marker Felt"/>
              </a:rPr>
              <a:t> Grade:</a:t>
            </a:r>
          </a:p>
          <a:p>
            <a:r>
              <a:rPr lang="en-US" sz="1400" b="1" dirty="0" smtClean="0">
                <a:latin typeface="Marker Felt"/>
              </a:rPr>
              <a:t>Reading:</a:t>
            </a:r>
          </a:p>
          <a:p>
            <a:r>
              <a:rPr lang="en-US" sz="1400" dirty="0" smtClean="0">
                <a:latin typeface="Marker Felt"/>
              </a:rPr>
              <a:t>Summarization/retell events/sequence</a:t>
            </a:r>
          </a:p>
          <a:p>
            <a:r>
              <a:rPr lang="en-US" sz="1400" dirty="0" smtClean="0">
                <a:latin typeface="Marker Felt"/>
              </a:rPr>
              <a:t>-</a:t>
            </a:r>
            <a:r>
              <a:rPr lang="en-US" sz="1400" b="1" dirty="0" smtClean="0">
                <a:latin typeface="Marker Felt"/>
              </a:rPr>
              <a:t>Language Arts:</a:t>
            </a:r>
          </a:p>
          <a:p>
            <a:r>
              <a:rPr lang="en-US" sz="1400" dirty="0" smtClean="0">
                <a:latin typeface="Marker Felt"/>
              </a:rPr>
              <a:t>-persuasive writing</a:t>
            </a:r>
          </a:p>
          <a:p>
            <a:r>
              <a:rPr lang="en-US" sz="1400" dirty="0" smtClean="0">
                <a:latin typeface="Marker Felt"/>
              </a:rPr>
              <a:t>-</a:t>
            </a:r>
            <a:r>
              <a:rPr lang="en-US" sz="1400" b="1" dirty="0" smtClean="0">
                <a:latin typeface="Marker Felt"/>
              </a:rPr>
              <a:t>Math: </a:t>
            </a:r>
          </a:p>
          <a:p>
            <a:pPr>
              <a:buFontTx/>
              <a:buChar char="-"/>
            </a:pPr>
            <a:r>
              <a:rPr lang="en-US" sz="1400" dirty="0" smtClean="0">
                <a:latin typeface="Marker Felt"/>
              </a:rPr>
              <a:t>Place value</a:t>
            </a:r>
          </a:p>
          <a:p>
            <a:pPr>
              <a:buFontTx/>
              <a:buChar char="-"/>
            </a:pPr>
            <a:r>
              <a:rPr lang="en-US" sz="1400" b="1" dirty="0" smtClean="0">
                <a:latin typeface="Marker Felt"/>
              </a:rPr>
              <a:t>Science/Social Studies:</a:t>
            </a:r>
          </a:p>
          <a:p>
            <a:pPr>
              <a:buFontTx/>
              <a:buChar char="-"/>
            </a:pPr>
            <a:r>
              <a:rPr lang="en-US" sz="1400" dirty="0" smtClean="0">
                <a:latin typeface="Marker Felt"/>
              </a:rPr>
              <a:t>Seasons/weather</a:t>
            </a:r>
          </a:p>
        </p:txBody>
      </p:sp>
      <p:pic>
        <p:nvPicPr>
          <p:cNvPr id="12" name="Picture 11" descr="owl-holding-rul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204" y="7692390"/>
            <a:ext cx="1362628" cy="1187470"/>
          </a:xfrm>
          <a:prstGeom prst="rect">
            <a:avLst/>
          </a:prstGeom>
        </p:spPr>
      </p:pic>
      <p:pic>
        <p:nvPicPr>
          <p:cNvPr id="16" name="Picture 15" descr="owl book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22" y="7763875"/>
            <a:ext cx="903535" cy="13801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79832" y="1370215"/>
            <a:ext cx="3429000" cy="6340197"/>
          </a:xfrm>
          <a:prstGeom prst="rect">
            <a:avLst/>
          </a:prstGeom>
          <a:ln w="76200" cmpd="sng">
            <a:solidFill>
              <a:schemeClr val="tx1"/>
            </a:solidFill>
            <a:prstDash val="lgDashDot"/>
          </a:ln>
        </p:spPr>
        <p:txBody>
          <a:bodyPr wrap="square">
            <a:spAutoFit/>
          </a:bodyPr>
          <a:lstStyle/>
          <a:p>
            <a:r>
              <a:rPr lang="en-US" sz="2600" b="1" dirty="0" smtClean="0">
                <a:latin typeface="Marker Felt"/>
                <a:cs typeface="Marker Felt"/>
              </a:rPr>
              <a:t>Homework:</a:t>
            </a:r>
          </a:p>
          <a:p>
            <a:endParaRPr lang="en-US" sz="2000" b="1" dirty="0" smtClean="0">
              <a:latin typeface="Marker Felt"/>
              <a:cs typeface="Marker Felt"/>
            </a:endParaRPr>
          </a:p>
          <a:p>
            <a:r>
              <a:rPr lang="en-US" sz="2000" b="1" dirty="0" smtClean="0">
                <a:latin typeface="Marker Felt"/>
                <a:cs typeface="Marker Felt"/>
              </a:rPr>
              <a:t>Monday:</a:t>
            </a:r>
          </a:p>
          <a:p>
            <a:r>
              <a:rPr lang="en-US" sz="2000" dirty="0" smtClean="0">
                <a:latin typeface="Marker Felt"/>
                <a:cs typeface="Marker Felt"/>
              </a:rPr>
              <a:t>Study vocabulary </a:t>
            </a:r>
            <a:r>
              <a:rPr lang="en-US" sz="2000" u="sng" dirty="0" smtClean="0">
                <a:latin typeface="Marker Felt"/>
                <a:cs typeface="Marker Felt"/>
              </a:rPr>
              <a:t>The Reason for the Seasons</a:t>
            </a:r>
            <a:endParaRPr lang="en-US" sz="2000" dirty="0" smtClean="0">
              <a:latin typeface="Marker Felt"/>
              <a:cs typeface="Marker Felt"/>
            </a:endParaRPr>
          </a:p>
          <a:p>
            <a:r>
              <a:rPr lang="en-US" sz="2000" dirty="0" smtClean="0">
                <a:latin typeface="Marker Felt"/>
                <a:cs typeface="Marker Felt"/>
              </a:rPr>
              <a:t>Math:  Worksheet #1</a:t>
            </a:r>
            <a:br>
              <a:rPr lang="en-US" sz="2000" dirty="0" smtClean="0">
                <a:latin typeface="Marker Felt"/>
                <a:cs typeface="Marker Felt"/>
              </a:rPr>
            </a:br>
            <a:r>
              <a:rPr lang="en-US" sz="2000" b="1" dirty="0" smtClean="0">
                <a:latin typeface="Marker Felt"/>
                <a:cs typeface="Marker Felt"/>
              </a:rPr>
              <a:t>Tuesday:</a:t>
            </a:r>
          </a:p>
          <a:p>
            <a:r>
              <a:rPr lang="en-US" sz="2000" dirty="0" err="1" smtClean="0">
                <a:latin typeface="Marker Felt"/>
                <a:cs typeface="Marker Felt"/>
              </a:rPr>
              <a:t>Wordly</a:t>
            </a:r>
            <a:r>
              <a:rPr lang="en-US" sz="2000" dirty="0" smtClean="0">
                <a:latin typeface="Marker Felt"/>
                <a:cs typeface="Marker Felt"/>
              </a:rPr>
              <a:t> Wise: read passage and complete p. 52-53</a:t>
            </a:r>
          </a:p>
          <a:p>
            <a:r>
              <a:rPr lang="en-US" sz="2000" dirty="0" smtClean="0">
                <a:latin typeface="Marker Felt"/>
                <a:cs typeface="Marker Felt"/>
              </a:rPr>
              <a:t>Spelling:  write words 2X each</a:t>
            </a:r>
          </a:p>
          <a:p>
            <a:r>
              <a:rPr lang="en-US" sz="2000" b="1" dirty="0" smtClean="0">
                <a:latin typeface="Marker Felt"/>
                <a:cs typeface="Marker Felt"/>
              </a:rPr>
              <a:t>Wednesday</a:t>
            </a:r>
            <a:r>
              <a:rPr lang="en-US" sz="2000" dirty="0" smtClean="0">
                <a:latin typeface="Marker Felt"/>
                <a:cs typeface="Marker Felt"/>
              </a:rPr>
              <a:t>:</a:t>
            </a:r>
          </a:p>
          <a:p>
            <a:r>
              <a:rPr lang="en-US" sz="2000" dirty="0" smtClean="0">
                <a:latin typeface="Marker Felt"/>
                <a:cs typeface="Marker Felt"/>
              </a:rPr>
              <a:t>Study for vocabulary test</a:t>
            </a:r>
          </a:p>
          <a:p>
            <a:r>
              <a:rPr lang="en-US" sz="2000" dirty="0" smtClean="0">
                <a:latin typeface="Marker Felt"/>
                <a:cs typeface="Marker Felt"/>
              </a:rPr>
              <a:t>Math:  Worksheet #2</a:t>
            </a:r>
          </a:p>
          <a:p>
            <a:r>
              <a:rPr lang="en-US" sz="2000" b="1" dirty="0" smtClean="0">
                <a:latin typeface="Marker Felt"/>
                <a:cs typeface="Marker Felt"/>
              </a:rPr>
              <a:t>Thursday</a:t>
            </a:r>
            <a:r>
              <a:rPr lang="en-US" sz="2000" dirty="0" smtClean="0">
                <a:latin typeface="Marker Felt"/>
                <a:cs typeface="Marker Felt"/>
              </a:rPr>
              <a:t>:</a:t>
            </a:r>
            <a:endParaRPr lang="en-US" sz="2000" dirty="0">
              <a:latin typeface="Marker Felt"/>
              <a:cs typeface="Marker Felt"/>
            </a:endParaRPr>
          </a:p>
          <a:p>
            <a:r>
              <a:rPr lang="en-US" sz="2000" dirty="0" smtClean="0">
                <a:latin typeface="Marker Felt"/>
                <a:cs typeface="Marker Felt"/>
              </a:rPr>
              <a:t>Spelling</a:t>
            </a:r>
            <a:r>
              <a:rPr lang="en-US" sz="2000" dirty="0">
                <a:latin typeface="Marker Felt"/>
                <a:cs typeface="Marker Felt"/>
              </a:rPr>
              <a:t>: </a:t>
            </a:r>
            <a:r>
              <a:rPr lang="en-US" sz="2000" dirty="0" smtClean="0">
                <a:latin typeface="Marker Felt"/>
                <a:cs typeface="Marker Felt"/>
              </a:rPr>
              <a:t>Study for </a:t>
            </a:r>
            <a:r>
              <a:rPr lang="en-US" sz="2000" dirty="0">
                <a:latin typeface="Marker Felt"/>
                <a:cs typeface="Marker Felt"/>
              </a:rPr>
              <a:t>spelling test </a:t>
            </a:r>
            <a:r>
              <a:rPr lang="en-US" sz="2000" dirty="0" smtClean="0">
                <a:latin typeface="Marker Felt"/>
                <a:cs typeface="Marker Felt"/>
              </a:rPr>
              <a:t>tomorrow</a:t>
            </a:r>
          </a:p>
          <a:p>
            <a:r>
              <a:rPr lang="en-US" sz="2000" dirty="0" err="1" smtClean="0">
                <a:latin typeface="Marker Felt"/>
                <a:cs typeface="Marker Felt"/>
              </a:rPr>
              <a:t>Wordly</a:t>
            </a:r>
            <a:r>
              <a:rPr lang="en-US" sz="2000" dirty="0" smtClean="0">
                <a:latin typeface="Marker Felt"/>
                <a:cs typeface="Marker Felt"/>
              </a:rPr>
              <a:t> Wise:  complete p</a:t>
            </a:r>
            <a:r>
              <a:rPr lang="en-US" sz="2000" dirty="0" smtClean="0">
                <a:latin typeface="Marker Felt"/>
                <a:cs typeface="Marker Felt"/>
              </a:rPr>
              <a:t>. </a:t>
            </a:r>
            <a:r>
              <a:rPr lang="en-US" sz="2000" smtClean="0">
                <a:latin typeface="Marker Felt"/>
                <a:cs typeface="Marker Felt"/>
              </a:rPr>
              <a:t>53- </a:t>
            </a:r>
            <a:r>
              <a:rPr lang="en-US" sz="2000" dirty="0" smtClean="0">
                <a:latin typeface="Marker Felt"/>
                <a:cs typeface="Marker Felt"/>
              </a:rPr>
              <a:t>54</a:t>
            </a:r>
            <a:endParaRPr lang="en-US" sz="2000" dirty="0">
              <a:latin typeface="Marker Felt"/>
              <a:cs typeface="Marker Felt"/>
            </a:endParaRPr>
          </a:p>
          <a:p>
            <a:endParaRPr lang="en-US" sz="2000" dirty="0">
              <a:latin typeface="Marker Felt"/>
              <a:cs typeface="Marker Fe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89362" y="5949721"/>
            <a:ext cx="2913417" cy="2392963"/>
          </a:xfrm>
          <a:prstGeom prst="rect">
            <a:avLst/>
          </a:prstGeom>
          <a:noFill/>
          <a:ln w="76200" cmpd="sng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Marker Felt"/>
              </a:rPr>
              <a:t>Notes:</a:t>
            </a:r>
            <a:br>
              <a:rPr lang="en-US" sz="1600" b="1" dirty="0" smtClean="0">
                <a:latin typeface="Marker Felt"/>
              </a:rPr>
            </a:br>
            <a:r>
              <a:rPr lang="en-US" sz="1100" dirty="0" smtClean="0">
                <a:latin typeface="Marker Felt"/>
              </a:rPr>
              <a:t>.</a:t>
            </a:r>
          </a:p>
          <a:p>
            <a:r>
              <a:rPr lang="en-US" sz="1400" dirty="0" smtClean="0">
                <a:latin typeface="Marker Felt"/>
              </a:rPr>
              <a:t>Beginning in January some graded papers may have start and stop times.  This is a way that </a:t>
            </a:r>
            <a:r>
              <a:rPr lang="en-US" sz="1400" smtClean="0">
                <a:latin typeface="Marker Felt"/>
              </a:rPr>
              <a:t>students are reinforcing </a:t>
            </a:r>
            <a:r>
              <a:rPr lang="en-US" sz="1400" dirty="0" smtClean="0">
                <a:latin typeface="Marker Felt"/>
              </a:rPr>
              <a:t>their telling time skills.  It is also a good indicator of how long they are taking when testing.  These tests are not timed.</a:t>
            </a:r>
          </a:p>
          <a:p>
            <a:endParaRPr lang="en-US" sz="1050" dirty="0">
              <a:latin typeface="Marker Felt"/>
            </a:endParaRPr>
          </a:p>
        </p:txBody>
      </p:sp>
      <p:pic>
        <p:nvPicPr>
          <p:cNvPr id="15" name="Picture 14" descr="imag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60" y="173182"/>
            <a:ext cx="1109697" cy="1197034"/>
          </a:xfrm>
          <a:prstGeom prst="rect">
            <a:avLst/>
          </a:prstGeom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113184"/>
            <a:ext cx="2151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834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10813</TotalTime>
  <Words>89</Words>
  <Application>Microsoft Office PowerPoint</Application>
  <PresentationFormat>On-screen Show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Marker Felt</vt:lpstr>
      <vt:lpstr>Times New Roman</vt:lpstr>
      <vt:lpstr>Office Theme</vt:lpstr>
      <vt:lpstr>PowerPoint Presentation</vt:lpstr>
    </vt:vector>
  </TitlesOfParts>
  <Company>kcs - cbes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Crawford</dc:creator>
  <cp:lastModifiedBy>Benton, Elizabeth</cp:lastModifiedBy>
  <cp:revision>168</cp:revision>
  <cp:lastPrinted>2016-01-08T21:03:15Z</cp:lastPrinted>
  <dcterms:created xsi:type="dcterms:W3CDTF">2013-06-29T01:16:55Z</dcterms:created>
  <dcterms:modified xsi:type="dcterms:W3CDTF">2016-01-08T21:13:22Z</dcterms:modified>
</cp:coreProperties>
</file>